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43752-4D4A-445D-A295-F7636BE81162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1AB8EF0-19F6-4142-B273-246EF36FC6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Забота о сохранении и поддержании психологического здоровья с самого раннего детства является одной из важных задач таких социальных институтов, как семья и учреждения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CC0856-F7EB-4323-AA12-FC30F98BFAB3}" type="parTrans" cxnId="{833C4D8B-8EB6-4BC3-AC1D-1CE20A6EA86F}">
      <dgm:prSet/>
      <dgm:spPr/>
      <dgm:t>
        <a:bodyPr/>
        <a:lstStyle/>
        <a:p>
          <a:endParaRPr lang="ru-RU"/>
        </a:p>
      </dgm:t>
    </dgm:pt>
    <dgm:pt modelId="{203F6482-81A7-4DE1-8A67-010CB9AB5768}" type="sibTrans" cxnId="{833C4D8B-8EB6-4BC3-AC1D-1CE20A6EA86F}">
      <dgm:prSet/>
      <dgm:spPr/>
      <dgm:t>
        <a:bodyPr/>
        <a:lstStyle/>
        <a:p>
          <a:endParaRPr lang="ru-RU"/>
        </a:p>
      </dgm:t>
    </dgm:pt>
    <dgm:pt modelId="{BC23963E-3A04-4E1D-B8D7-C09254A34B4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Содействовать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психоэмоцональному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благополучию и комфортному пребыванию детей  в ДОУ способствует специально организованная предметная среда, которая учитывает  особенности,  возможности и интересы детей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727363-3E17-4422-8E66-CDE82D746C9D}" type="parTrans" cxnId="{0F747C13-63BB-49AD-A8D8-82F4C28AB23B}">
      <dgm:prSet/>
      <dgm:spPr/>
      <dgm:t>
        <a:bodyPr/>
        <a:lstStyle/>
        <a:p>
          <a:endParaRPr lang="ru-RU"/>
        </a:p>
      </dgm:t>
    </dgm:pt>
    <dgm:pt modelId="{A86D9385-60AA-4746-8E01-D2B91B191B88}" type="sibTrans" cxnId="{0F747C13-63BB-49AD-A8D8-82F4C28AB23B}">
      <dgm:prSet/>
      <dgm:spPr/>
      <dgm:t>
        <a:bodyPr/>
        <a:lstStyle/>
        <a:p>
          <a:endParaRPr lang="ru-RU"/>
        </a:p>
      </dgm:t>
    </dgm:pt>
    <dgm:pt modelId="{8059CB00-C29C-4687-AA8F-8F578B463EB5}" type="pres">
      <dgm:prSet presAssocID="{32D43752-4D4A-445D-A295-F7636BE81162}" presName="diagram" presStyleCnt="0">
        <dgm:presLayoutVars>
          <dgm:dir/>
          <dgm:resizeHandles val="exact"/>
        </dgm:presLayoutVars>
      </dgm:prSet>
      <dgm:spPr/>
    </dgm:pt>
    <dgm:pt modelId="{4DC39021-C14D-489A-9F01-C328A522E42B}" type="pres">
      <dgm:prSet presAssocID="{F1AB8EF0-19F6-4142-B273-246EF36FC6F8}" presName="node" presStyleLbl="node1" presStyleIdx="0" presStyleCnt="2" custLinFactNeighborX="-687" custLinFactNeighborY="4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4A95-96CB-4201-88F3-C2094BA32124}" type="pres">
      <dgm:prSet presAssocID="{203F6482-81A7-4DE1-8A67-010CB9AB5768}" presName="sibTrans" presStyleCnt="0"/>
      <dgm:spPr/>
    </dgm:pt>
    <dgm:pt modelId="{0C37DDA4-8F72-4D83-B14C-8E6AEA9B427D}" type="pres">
      <dgm:prSet presAssocID="{BC23963E-3A04-4E1D-B8D7-C09254A34B4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47C13-63BB-49AD-A8D8-82F4C28AB23B}" srcId="{32D43752-4D4A-445D-A295-F7636BE81162}" destId="{BC23963E-3A04-4E1D-B8D7-C09254A34B45}" srcOrd="1" destOrd="0" parTransId="{B8727363-3E17-4422-8E66-CDE82D746C9D}" sibTransId="{A86D9385-60AA-4746-8E01-D2B91B191B88}"/>
    <dgm:cxn modelId="{833C4D8B-8EB6-4BC3-AC1D-1CE20A6EA86F}" srcId="{32D43752-4D4A-445D-A295-F7636BE81162}" destId="{F1AB8EF0-19F6-4142-B273-246EF36FC6F8}" srcOrd="0" destOrd="0" parTransId="{2FCC0856-F7EB-4323-AA12-FC30F98BFAB3}" sibTransId="{203F6482-81A7-4DE1-8A67-010CB9AB5768}"/>
    <dgm:cxn modelId="{CF20F3EF-18E6-4C04-BB03-9A26DDD36AE0}" type="presOf" srcId="{F1AB8EF0-19F6-4142-B273-246EF36FC6F8}" destId="{4DC39021-C14D-489A-9F01-C328A522E42B}" srcOrd="0" destOrd="0" presId="urn:microsoft.com/office/officeart/2005/8/layout/default"/>
    <dgm:cxn modelId="{AD45E1EC-4178-4365-8716-DCA0B97C9E34}" type="presOf" srcId="{BC23963E-3A04-4E1D-B8D7-C09254A34B45}" destId="{0C37DDA4-8F72-4D83-B14C-8E6AEA9B427D}" srcOrd="0" destOrd="0" presId="urn:microsoft.com/office/officeart/2005/8/layout/default"/>
    <dgm:cxn modelId="{1E6E75BF-4C5A-42C1-9E47-B185BEA8C242}" type="presOf" srcId="{32D43752-4D4A-445D-A295-F7636BE81162}" destId="{8059CB00-C29C-4687-AA8F-8F578B463EB5}" srcOrd="0" destOrd="0" presId="urn:microsoft.com/office/officeart/2005/8/layout/default"/>
    <dgm:cxn modelId="{9C7F2C22-4C51-44DC-B115-789164EA8E53}" type="presParOf" srcId="{8059CB00-C29C-4687-AA8F-8F578B463EB5}" destId="{4DC39021-C14D-489A-9F01-C328A522E42B}" srcOrd="0" destOrd="0" presId="urn:microsoft.com/office/officeart/2005/8/layout/default"/>
    <dgm:cxn modelId="{6921D343-0CCB-49EE-81A8-849AAC7DB2C5}" type="presParOf" srcId="{8059CB00-C29C-4687-AA8F-8F578B463EB5}" destId="{F2B54A95-96CB-4201-88F3-C2094BA32124}" srcOrd="1" destOrd="0" presId="urn:microsoft.com/office/officeart/2005/8/layout/default"/>
    <dgm:cxn modelId="{25071CE0-6329-46A5-9C94-F779CFD229DB}" type="presParOf" srcId="{8059CB00-C29C-4687-AA8F-8F578B463EB5}" destId="{0C37DDA4-8F72-4D83-B14C-8E6AEA9B427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C39021-C14D-489A-9F01-C328A522E42B}">
      <dsp:nvSpPr>
        <dsp:cNvPr id="0" name=""/>
        <dsp:cNvSpPr/>
      </dsp:nvSpPr>
      <dsp:spPr>
        <a:xfrm>
          <a:off x="1331064" y="96976"/>
          <a:ext cx="3387328" cy="20323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Забота о сохранении и поддержании психологического здоровья с самого раннего детства является одной из важных задач таких социальных институтов, как семья и учреждения образования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1064" y="96976"/>
        <a:ext cx="3387328" cy="2032396"/>
      </dsp:txXfrm>
    </dsp:sp>
    <dsp:sp modelId="{0C37DDA4-8F72-4D83-B14C-8E6AEA9B427D}">
      <dsp:nvSpPr>
        <dsp:cNvPr id="0" name=""/>
        <dsp:cNvSpPr/>
      </dsp:nvSpPr>
      <dsp:spPr>
        <a:xfrm>
          <a:off x="1354335" y="2373498"/>
          <a:ext cx="3387328" cy="20323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Содействовать </a:t>
          </a: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психоэмоцональному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благополучию и комфортному пребыванию детей  в ДОУ способствует специально организованная предметная среда, которая учитывает  особенности,  возможности и интересы детей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4335" y="2373498"/>
        <a:ext cx="3387328" cy="2032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136904" cy="1080120"/>
          </a:xfrm>
        </p:spPr>
        <p:txBody>
          <a:bodyPr>
            <a:normAutofit fontScale="90000"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«Развиваемся 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получаем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удовольствие»</a:t>
            </a:r>
            <a:b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(Дизайн-проект 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психологического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уголка)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 descr="P100022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40060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661248"/>
            <a:ext cx="3521150" cy="1080121"/>
          </a:xfrm>
        </p:spPr>
        <p:txBody>
          <a:bodyPr>
            <a:noAutofit/>
          </a:bodyPr>
          <a:lstStyle/>
          <a:p>
            <a:pPr algn="l"/>
            <a:r>
              <a:rPr lang="ru-RU" sz="1800" kern="0" dirty="0" smtClean="0"/>
              <a:t> </a:t>
            </a:r>
            <a:r>
              <a:rPr lang="ru-RU" sz="18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Выполнили</a:t>
            </a:r>
            <a:r>
              <a:rPr lang="ru-RU" sz="18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r>
              <a:rPr lang="ru-RU" sz="18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Игнатова Лариса Анатольевна</a:t>
            </a:r>
          </a:p>
          <a:p>
            <a:r>
              <a:rPr lang="ru-RU" sz="1800" b="1" kern="0" spc="50" dirty="0" err="1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Дроздецкая</a:t>
            </a:r>
            <a:r>
              <a:rPr lang="ru-RU" sz="1800" b="1" kern="0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Татьяна Егоровна</a:t>
            </a:r>
            <a:endParaRPr lang="ru-RU" sz="1800" b="1" kern="0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Актуальность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Цель:</a:t>
            </a: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сохранение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психологического здоровья каждого ребенка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728315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r>
              <a:rPr lang="ru-RU" sz="2400" dirty="0"/>
              <a:t> </a:t>
            </a:r>
          </a:p>
          <a:p>
            <a:pPr lvl="0"/>
            <a:r>
              <a:rPr lang="ru-RU" sz="2400" dirty="0"/>
              <a:t>создать атмосферу психологического комфорта и эмоционального благополучия;</a:t>
            </a:r>
          </a:p>
          <a:p>
            <a:pPr lvl="0"/>
            <a:r>
              <a:rPr lang="ru-RU" sz="2400" dirty="0"/>
              <a:t>обеспечить индивидуальный подход к психологическим особенностям каждого ребенка (</a:t>
            </a:r>
            <a:r>
              <a:rPr lang="ru-RU" sz="2400" dirty="0" err="1"/>
              <a:t>гиперактивность</a:t>
            </a:r>
            <a:r>
              <a:rPr lang="ru-RU" sz="2400" dirty="0"/>
              <a:t>, агрессия, тревожность, застенчивость);</a:t>
            </a:r>
          </a:p>
          <a:p>
            <a:r>
              <a:rPr lang="ru-RU" sz="2400" dirty="0"/>
              <a:t>сотрудничество с родителями, включающее совместные действия по разрешению проблемных ситуаций.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</a:t>
            </a:r>
            <a:r>
              <a:rPr lang="en-US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п. Диагностика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067944" y="2276872"/>
            <a:ext cx="2016224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7-гиперактивные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59632" y="4221088"/>
            <a:ext cx="1656184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5-спокойные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139952" y="3933056"/>
            <a:ext cx="1728192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6-тревожные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699792" y="3068960"/>
            <a:ext cx="1224136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24 детей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187624" y="1844824"/>
            <a:ext cx="1728192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4-застенчивые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56176" y="1628800"/>
            <a:ext cx="1872208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4-агрессивные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012160" y="4437112"/>
            <a:ext cx="1872208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2-вспышки агрессии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9" idx="3"/>
          </p:cNvCxnSpPr>
          <p:nvPr/>
        </p:nvCxnSpPr>
        <p:spPr>
          <a:xfrm flipV="1">
            <a:off x="3923928" y="3068960"/>
            <a:ext cx="1224136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3"/>
            <a:endCxn id="8" idx="0"/>
          </p:cNvCxnSpPr>
          <p:nvPr/>
        </p:nvCxnSpPr>
        <p:spPr>
          <a:xfrm>
            <a:off x="3923928" y="3465004"/>
            <a:ext cx="1080120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0"/>
            <a:endCxn id="11" idx="1"/>
          </p:cNvCxnSpPr>
          <p:nvPr/>
        </p:nvCxnSpPr>
        <p:spPr>
          <a:xfrm flipV="1">
            <a:off x="5076056" y="1988840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2"/>
            <a:endCxn id="13" idx="1"/>
          </p:cNvCxnSpPr>
          <p:nvPr/>
        </p:nvCxnSpPr>
        <p:spPr>
          <a:xfrm>
            <a:off x="5004048" y="4437112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0"/>
            <a:endCxn id="10" idx="2"/>
          </p:cNvCxnSpPr>
          <p:nvPr/>
        </p:nvCxnSpPr>
        <p:spPr>
          <a:xfrm flipH="1" flipV="1">
            <a:off x="2051720" y="2348880"/>
            <a:ext cx="12601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  <a:endCxn id="7" idx="0"/>
          </p:cNvCxnSpPr>
          <p:nvPr/>
        </p:nvCxnSpPr>
        <p:spPr>
          <a:xfrm flipH="1">
            <a:off x="2087724" y="3861048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этап. Реализация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 организации психологического уголка: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Доступность; </a:t>
            </a:r>
            <a:br>
              <a:rPr lang="ru-RU" sz="2000" dirty="0"/>
            </a:br>
            <a:r>
              <a:rPr lang="ru-RU" sz="2000" dirty="0"/>
              <a:t>• Безопасность; </a:t>
            </a:r>
            <a:br>
              <a:rPr lang="ru-RU" sz="2000" dirty="0"/>
            </a:br>
            <a:r>
              <a:rPr lang="ru-RU" sz="2000" dirty="0"/>
              <a:t>• </a:t>
            </a:r>
            <a:r>
              <a:rPr lang="ru-RU" sz="2000" dirty="0" err="1"/>
              <a:t>Креативность</a:t>
            </a:r>
            <a:r>
              <a:rPr lang="ru-RU" sz="2000" dirty="0"/>
              <a:t>; </a:t>
            </a:r>
            <a:br>
              <a:rPr lang="ru-RU" sz="2000" dirty="0"/>
            </a:br>
            <a:r>
              <a:rPr lang="ru-RU" sz="2000" dirty="0"/>
              <a:t>• Разнообразие объектов</a:t>
            </a:r>
            <a:r>
              <a:rPr lang="ru-RU" sz="2000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      Среда должна быть одновременно </a:t>
            </a:r>
            <a:r>
              <a:rPr lang="ru-RU" sz="2000" dirty="0"/>
              <a:t>и развивающей, </a:t>
            </a:r>
            <a:r>
              <a:rPr lang="ru-RU" sz="2000" dirty="0" smtClean="0"/>
              <a:t>и психотерапевтической</a:t>
            </a:r>
            <a:r>
              <a:rPr lang="ru-RU" sz="2000" dirty="0"/>
              <a:t>, и </a:t>
            </a:r>
            <a:r>
              <a:rPr lang="ru-RU" sz="2000" dirty="0" err="1" smtClean="0"/>
              <a:t>психокоррекционной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      В группе  </a:t>
            </a:r>
            <a:r>
              <a:rPr lang="ru-RU" sz="2000" dirty="0"/>
              <a:t>раннего </a:t>
            </a:r>
            <a:r>
              <a:rPr lang="ru-RU" sz="2000" dirty="0" smtClean="0"/>
              <a:t>возраста должно </a:t>
            </a:r>
            <a:r>
              <a:rPr lang="ru-RU" sz="2000" dirty="0"/>
              <a:t>быть много материала на развитие тактильных ощущений.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Назначение психологического уголка: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3682752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lvl="0"/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зоны психологической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разгрузки</a:t>
            </a:r>
            <a:r>
              <a:rPr lang="ru-RU" dirty="0" smtClean="0"/>
              <a:t> (</a:t>
            </a:r>
            <a:r>
              <a:rPr lang="ru-RU" dirty="0"/>
              <a:t>домик для уединения, фотоальбомы с групповыми </a:t>
            </a:r>
            <a:r>
              <a:rPr lang="ru-RU" dirty="0" err="1" smtClean="0"/>
              <a:t>фотографиями,контейнеры</a:t>
            </a:r>
            <a:r>
              <a:rPr lang="ru-RU" dirty="0" smtClean="0"/>
              <a:t> </a:t>
            </a:r>
            <a:r>
              <a:rPr lang="ru-RU" dirty="0"/>
              <a:t>для игр с песком, водой , «коврик дружбы</a:t>
            </a:r>
            <a:r>
              <a:rPr lang="ru-RU" dirty="0" smtClean="0"/>
              <a:t>»)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P1000257.JPG"/>
          <p:cNvPicPr/>
          <p:nvPr/>
        </p:nvPicPr>
        <p:blipFill>
          <a:blip r:embed="rId3" cstate="print"/>
          <a:srcRect l="10897" t="16" r="17414" b="13055"/>
          <a:stretch>
            <a:fillRect/>
          </a:stretch>
        </p:blipFill>
        <p:spPr>
          <a:xfrm rot="5400000">
            <a:off x="4571999" y="1196753"/>
            <a:ext cx="3168353" cy="2880319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43608" y="2060848"/>
            <a:ext cx="36827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 агрессивных детей способам выражения гнева в приемлемой форме</a:t>
            </a: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ru-RU" sz="3200" dirty="0" smtClean="0"/>
              <a:t>поролоновые подушки, стаканчики, варежка  для крика, </a:t>
            </a:r>
            <a:r>
              <a:rPr lang="ru-RU" sz="3200" dirty="0" smtClean="0"/>
              <a:t>барабан, </a:t>
            </a:r>
            <a:r>
              <a:rPr lang="ru-RU" sz="3200" dirty="0" smtClean="0"/>
              <a:t>мягкие варежки, чтобы успокоить непослушные ручки </a:t>
            </a:r>
            <a:r>
              <a:rPr lang="ru-RU" sz="3200" dirty="0" smtClean="0"/>
              <a:t>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P1000235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35191" y="1421593"/>
            <a:ext cx="3168354" cy="2718673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43608" y="3356992"/>
            <a:ext cx="3672408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 общению, решению конфликтов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ru-RU" sz="1900" dirty="0" smtClean="0"/>
              <a:t>«</a:t>
            </a:r>
            <a:r>
              <a:rPr lang="ru-RU" sz="1900" dirty="0" err="1" smtClean="0"/>
              <a:t>беседушка-диванчик</a:t>
            </a:r>
            <a:r>
              <a:rPr lang="ru-RU" sz="1900" dirty="0" smtClean="0"/>
              <a:t>», </a:t>
            </a:r>
            <a:r>
              <a:rPr lang="ru-RU" sz="1900" dirty="0" err="1" smtClean="0"/>
              <a:t>коробочка-мирилка</a:t>
            </a:r>
            <a:r>
              <a:rPr lang="ru-RU" sz="1900" dirty="0" smtClean="0"/>
              <a:t>, сердце </a:t>
            </a:r>
            <a:r>
              <a:rPr lang="ru-RU" sz="1900" dirty="0" err="1" smtClean="0"/>
              <a:t>примерения</a:t>
            </a:r>
            <a:r>
              <a:rPr lang="ru-RU" sz="1900" dirty="0" smtClean="0"/>
              <a:t>, </a:t>
            </a:r>
            <a:r>
              <a:rPr lang="ru-RU" sz="1900" dirty="0" smtClean="0"/>
              <a:t>домик </a:t>
            </a:r>
            <a:r>
              <a:rPr lang="ru-RU" sz="1900" dirty="0" smtClean="0"/>
              <a:t>с </a:t>
            </a:r>
            <a:r>
              <a:rPr lang="ru-RU" sz="1900" dirty="0" smtClean="0"/>
              <a:t>сюрпризами)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P1000243.JPG"/>
          <p:cNvPicPr/>
          <p:nvPr/>
        </p:nvPicPr>
        <p:blipFill>
          <a:blip r:embed="rId5" cstate="print"/>
          <a:srcRect l="19327" t="30739" r="15719" b="-560"/>
          <a:stretch>
            <a:fillRect/>
          </a:stretch>
        </p:blipFill>
        <p:spPr>
          <a:xfrm>
            <a:off x="5004048" y="1340768"/>
            <a:ext cx="3024336" cy="2232248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043608" y="4293096"/>
            <a:ext cx="3816424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самооценки, снятие тревожности, повышение уверенности в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себе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dirty="0" smtClean="0"/>
              <a:t>(</a:t>
            </a:r>
            <a:r>
              <a:rPr lang="ru-RU" sz="1600" dirty="0" smtClean="0"/>
              <a:t>«</a:t>
            </a:r>
            <a:r>
              <a:rPr lang="ru-RU" sz="1600" dirty="0" smtClean="0"/>
              <a:t>сонные игрушки», </a:t>
            </a:r>
            <a:r>
              <a:rPr lang="ru-RU" sz="1600" dirty="0" smtClean="0"/>
              <a:t>светильник </a:t>
            </a:r>
            <a:r>
              <a:rPr lang="ru-RU" sz="1600" dirty="0" smtClean="0"/>
              <a:t>с плавающими рыбками, сенсорные </a:t>
            </a:r>
            <a:r>
              <a:rPr lang="ru-RU" sz="1600" dirty="0" smtClean="0"/>
              <a:t>мешочки, </a:t>
            </a:r>
            <a:r>
              <a:rPr lang="ru-RU" sz="1600" dirty="0" smtClean="0"/>
              <a:t>массажные ванны для рук</a:t>
            </a:r>
            <a:r>
              <a:rPr lang="ru-RU" sz="1900" dirty="0" smtClean="0"/>
              <a:t>)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43808" y="5661248"/>
            <a:ext cx="3672408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1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гиперактивных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dirty="0" smtClean="0"/>
              <a:t>(развивающий </a:t>
            </a:r>
            <a:r>
              <a:rPr lang="ru-RU" sz="1600" dirty="0" smtClean="0"/>
              <a:t>кубик, игры с тестом, водой, песком, природным материалом</a:t>
            </a:r>
            <a:r>
              <a:rPr lang="ru-RU" sz="1900" dirty="0" smtClean="0"/>
              <a:t>)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P1000244.JPG"/>
          <p:cNvPicPr/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837318" y="1795529"/>
            <a:ext cx="2952328" cy="2330837"/>
          </a:xfrm>
          <a:prstGeom prst="rect">
            <a:avLst/>
          </a:prstGeom>
        </p:spPr>
      </p:pic>
      <p:pic>
        <p:nvPicPr>
          <p:cNvPr id="13" name="Рисунок 12" descr="P1000145 (2)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88024" y="1844824"/>
            <a:ext cx="3096344" cy="23642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 с 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6912768" cy="18722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Познакомили </a:t>
            </a:r>
            <a:r>
              <a:rPr lang="ru-RU" dirty="0"/>
              <a:t>родителей с диагностикой детей, вывесили информацию о значимости психологического здоровья детей, поделились нашими планами по созданию психологического уголка. Родителей заинтересовала эта идея, некоторые приняли активное участие, изготовив своими руками пособия для детей в уголок</a:t>
            </a:r>
          </a:p>
        </p:txBody>
      </p:sp>
      <p:pic>
        <p:nvPicPr>
          <p:cNvPr id="5" name="Рисунок 4" descr="P1000150.JPG"/>
          <p:cNvPicPr/>
          <p:nvPr/>
        </p:nvPicPr>
        <p:blipFill>
          <a:blip r:embed="rId3" cstate="print"/>
          <a:srcRect l="28279" t="15069" r="9507" b="-464"/>
          <a:stretch>
            <a:fillRect/>
          </a:stretch>
        </p:blipFill>
        <p:spPr>
          <a:xfrm>
            <a:off x="2915816" y="2924944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III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этап. Предполагаемые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204864"/>
            <a:ext cx="7355160" cy="1872208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агрессивные дети будут меньше ссориться и драться; </a:t>
            </a:r>
          </a:p>
          <a:p>
            <a:pPr lvl="0"/>
            <a:r>
              <a:rPr lang="ru-RU" dirty="0"/>
              <a:t>материалы психологического уголка помогут раскрыться тревожным и застенчивым детям; </a:t>
            </a:r>
          </a:p>
          <a:p>
            <a:r>
              <a:rPr lang="ru-RU" dirty="0"/>
              <a:t>малыши научатся сотрудничать друг с </a:t>
            </a:r>
            <a:r>
              <a:rPr lang="ru-RU" dirty="0" smtClean="0"/>
              <a:t>другом;</a:t>
            </a:r>
          </a:p>
          <a:p>
            <a:r>
              <a:rPr lang="ru-RU" dirty="0"/>
              <a:t>у родителей и педагогов </a:t>
            </a:r>
            <a:r>
              <a:rPr lang="ru-RU" dirty="0" smtClean="0"/>
              <a:t>повысится </a:t>
            </a:r>
            <a:r>
              <a:rPr lang="ru-RU" dirty="0"/>
              <a:t>взаимодоверие.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182" cy="708510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700808"/>
            <a:ext cx="8496944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5400" b="1" i="0" u="none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322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«Развиваемся и получаем удовольствие»  (Дизайн-проект психологического уголка)</vt:lpstr>
      <vt:lpstr>Актуальность</vt:lpstr>
      <vt:lpstr>Цель:сохранение психологического здоровья каждого ребенка</vt:lpstr>
      <vt:lpstr>I этап. Диагностика</vt:lpstr>
      <vt:lpstr>II этап. Реализация проекта </vt:lpstr>
      <vt:lpstr>Назначение психологического уголка: </vt:lpstr>
      <vt:lpstr>Работа с родителями </vt:lpstr>
      <vt:lpstr>III этап. Предполагаемые результаты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«Развиваемся и получаем удовольствие»  (Дизайн-проект психологического уголка)</dc:title>
  <dc:creator>User</dc:creator>
  <cp:lastModifiedBy>User</cp:lastModifiedBy>
  <cp:revision>10</cp:revision>
  <dcterms:created xsi:type="dcterms:W3CDTF">2013-02-27T14:20:24Z</dcterms:created>
  <dcterms:modified xsi:type="dcterms:W3CDTF">2013-02-27T15:57:50Z</dcterms:modified>
</cp:coreProperties>
</file>